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53" r:id="rId2"/>
    <p:sldId id="480" r:id="rId3"/>
    <p:sldId id="481" r:id="rId4"/>
    <p:sldId id="483" r:id="rId5"/>
    <p:sldId id="486" r:id="rId6"/>
    <p:sldId id="485" r:id="rId7"/>
    <p:sldId id="484" r:id="rId8"/>
    <p:sldId id="487" r:id="rId9"/>
    <p:sldId id="478" r:id="rId10"/>
    <p:sldId id="482" r:id="rId11"/>
    <p:sldId id="488" r:id="rId12"/>
    <p:sldId id="489" r:id="rId13"/>
    <p:sldId id="479" r:id="rId14"/>
    <p:sldId id="401" r:id="rId15"/>
    <p:sldId id="354" r:id="rId16"/>
    <p:sldId id="464" r:id="rId17"/>
    <p:sldId id="350" r:id="rId18"/>
    <p:sldId id="471" r:id="rId19"/>
    <p:sldId id="469" r:id="rId20"/>
    <p:sldId id="465" r:id="rId21"/>
    <p:sldId id="468" r:id="rId22"/>
    <p:sldId id="444" r:id="rId23"/>
    <p:sldId id="433" r:id="rId24"/>
    <p:sldId id="472" r:id="rId25"/>
    <p:sldId id="473" r:id="rId26"/>
    <p:sldId id="474" r:id="rId27"/>
    <p:sldId id="382" r:id="rId28"/>
    <p:sldId id="44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0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1496" autoAdjust="0"/>
  </p:normalViewPr>
  <p:slideViewPr>
    <p:cSldViewPr snapToGrid="0">
      <p:cViewPr varScale="1">
        <p:scale>
          <a:sx n="108" d="100"/>
          <a:sy n="108" d="100"/>
        </p:scale>
        <p:origin x="54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EFE3C-2D75-4B78-A43E-F0706C7A8981}" type="datetimeFigureOut">
              <a:rPr lang="en-US" smtClean="0"/>
              <a:t>8/1/2021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9B0F8-B856-4749-BED7-D3CD4A0E3026}" type="slidenum">
              <a:rPr lang="en-US" smtClean="0"/>
              <a:t>‹#›</a:t>
            </a:fld>
            <a:endParaRPr lang="en-US"/>
          </a:p>
        </p:txBody>
      </p:sp>
    </p:spTree>
    <p:extLst>
      <p:ext uri="{BB962C8B-B14F-4D97-AF65-F5344CB8AC3E}">
        <p14:creationId xmlns:p14="http://schemas.microsoft.com/office/powerpoint/2010/main" val="367148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a:t>
            </a:fld>
            <a:endParaRPr lang="en-US"/>
          </a:p>
        </p:txBody>
      </p:sp>
    </p:spTree>
    <p:extLst>
      <p:ext uri="{BB962C8B-B14F-4D97-AF65-F5344CB8AC3E}">
        <p14:creationId xmlns:p14="http://schemas.microsoft.com/office/powerpoint/2010/main" val="2815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dirty="0" smtClean="0">
                <a:solidFill>
                  <a:srgbClr val="000000"/>
                </a:solidFill>
                <a:effectLst/>
                <a:latin typeface="system-ui"/>
              </a:rPr>
              <a:t>Map taken with permission from https://www.conformingtojesus.com/images/webpages/israel_at_the_time_of_jesus_christ_1.png</a:t>
            </a:r>
          </a:p>
          <a:p>
            <a:endParaRPr lang="en-US" sz="1600" b="0" i="0" dirty="0" smtClean="0">
              <a:solidFill>
                <a:srgbClr val="000000"/>
              </a:solidFill>
              <a:effectLst/>
              <a:latin typeface="system-ui"/>
            </a:endParaRPr>
          </a:p>
          <a:p>
            <a:r>
              <a:rPr lang="en-US" sz="1600" b="0" i="0" dirty="0" smtClean="0">
                <a:solidFill>
                  <a:srgbClr val="000000"/>
                </a:solidFill>
                <a:effectLst/>
                <a:latin typeface="system-ui"/>
              </a:rPr>
              <a:t>Terms  https://www.conformingtojesus.com/terms-conditions.htm</a:t>
            </a:r>
          </a:p>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10</a:t>
            </a:fld>
            <a:endParaRPr lang="en-US"/>
          </a:p>
        </p:txBody>
      </p:sp>
    </p:spTree>
    <p:extLst>
      <p:ext uri="{BB962C8B-B14F-4D97-AF65-F5344CB8AC3E}">
        <p14:creationId xmlns:p14="http://schemas.microsoft.com/office/powerpoint/2010/main" val="3595604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13</a:t>
            </a:fld>
            <a:endParaRPr lang="en-US"/>
          </a:p>
        </p:txBody>
      </p:sp>
    </p:spTree>
    <p:extLst>
      <p:ext uri="{BB962C8B-B14F-4D97-AF65-F5344CB8AC3E}">
        <p14:creationId xmlns:p14="http://schemas.microsoft.com/office/powerpoint/2010/main" val="1750735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14</a:t>
            </a:fld>
            <a:endParaRPr lang="en-US"/>
          </a:p>
        </p:txBody>
      </p:sp>
    </p:spTree>
    <p:extLst>
      <p:ext uri="{BB962C8B-B14F-4D97-AF65-F5344CB8AC3E}">
        <p14:creationId xmlns:p14="http://schemas.microsoft.com/office/powerpoint/2010/main" val="4030046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1052297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During the Tang dynasty, </a:t>
            </a:r>
            <a:r>
              <a:rPr lang="en-US" sz="1200" b="0" i="0" u="none" strike="noStrike" kern="1200" dirty="0" smtClean="0">
                <a:solidFill>
                  <a:schemeClr val="tx1"/>
                </a:solidFill>
                <a:effectLst/>
                <a:latin typeface="+mn-lt"/>
                <a:ea typeface="+mn-ea"/>
                <a:cs typeface="+mn-cs"/>
              </a:rPr>
              <a:t>Emperor </a:t>
            </a:r>
            <a:r>
              <a:rPr lang="en-US" sz="1200" b="0" i="0" u="none" strike="noStrike" kern="1200" dirty="0" err="1" smtClean="0">
                <a:solidFill>
                  <a:schemeClr val="tx1"/>
                </a:solidFill>
                <a:effectLst/>
                <a:latin typeface="+mn-lt"/>
                <a:ea typeface="+mn-ea"/>
                <a:cs typeface="+mn-cs"/>
              </a:rPr>
              <a:t>Xuanzong</a:t>
            </a:r>
            <a:r>
              <a:rPr lang="en-US" sz="1200" b="0" i="0" u="none" strike="noStrike" kern="1200" dirty="0" smtClean="0">
                <a:solidFill>
                  <a:schemeClr val="tx1"/>
                </a:solidFill>
                <a:effectLst/>
                <a:latin typeface="+mn-lt"/>
                <a:ea typeface="+mn-ea"/>
                <a:cs typeface="+mn-cs"/>
              </a:rPr>
              <a:t> of Tang</a:t>
            </a:r>
            <a:r>
              <a:rPr lang="en-US" sz="1200" b="0" i="0" u="none" strike="noStrike"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promoted large-scale tug of war games, using ropes of up to 548 </a:t>
            </a:r>
            <a:r>
              <a:rPr lang="en-US" sz="1200" b="0" i="0" kern="1200" dirty="0" err="1" smtClean="0">
                <a:solidFill>
                  <a:schemeClr val="tx1"/>
                </a:solidFill>
                <a:effectLst/>
                <a:latin typeface="+mn-lt"/>
                <a:ea typeface="+mn-ea"/>
                <a:cs typeface="+mn-cs"/>
              </a:rPr>
              <a:t>ft</a:t>
            </a:r>
            <a:r>
              <a:rPr lang="en-US" sz="1200" b="0" i="0" kern="1200" dirty="0" smtClean="0">
                <a:solidFill>
                  <a:schemeClr val="tx1"/>
                </a:solidFill>
                <a:effectLst/>
                <a:latin typeface="+mn-lt"/>
                <a:ea typeface="+mn-ea"/>
                <a:cs typeface="+mn-cs"/>
              </a:rPr>
              <a:t> with shorter ropes attached, and more than 500 people on each end of the rope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Tug of war games in ancient Greece were among the most popular games used for strength and would help build strength needed for battle in full armor.</a:t>
            </a:r>
          </a:p>
          <a:p>
            <a:endParaRPr lang="en-US" sz="1200" b="0" i="0" u="none" strike="noStrike" kern="1200" baseline="300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0" u="none" strike="noStrike" kern="1200" dirty="0" smtClean="0">
                <a:solidFill>
                  <a:schemeClr val="tx1"/>
                </a:solidFill>
                <a:effectLst/>
                <a:latin typeface="+mn-lt"/>
                <a:ea typeface="+mn-ea"/>
                <a:cs typeface="+mn-cs"/>
              </a:rPr>
              <a:t>Mohave people</a:t>
            </a:r>
            <a:r>
              <a:rPr lang="en-US" sz="1200" b="0" i="0" kern="1200" dirty="0" smtClean="0">
                <a:solidFill>
                  <a:schemeClr val="tx1"/>
                </a:solidFill>
                <a:effectLst/>
                <a:latin typeface="+mn-lt"/>
                <a:ea typeface="+mn-ea"/>
                <a:cs typeface="+mn-cs"/>
              </a:rPr>
              <a:t> occasionally used tug-of-war matches as means of settling disputes.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Tug of War removed after 1920 Olympics </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16</a:t>
            </a:fld>
            <a:endParaRPr lang="en-US"/>
          </a:p>
        </p:txBody>
      </p:sp>
    </p:spTree>
    <p:extLst>
      <p:ext uri="{BB962C8B-B14F-4D97-AF65-F5344CB8AC3E}">
        <p14:creationId xmlns:p14="http://schemas.microsoft.com/office/powerpoint/2010/main" val="1674452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9B0F8-B856-4749-BED7-D3CD4A0E3026}" type="slidenum">
              <a:rPr lang="en-US" smtClean="0"/>
              <a:t>17</a:t>
            </a:fld>
            <a:endParaRPr lang="en-US"/>
          </a:p>
        </p:txBody>
      </p:sp>
    </p:spTree>
    <p:extLst>
      <p:ext uri="{BB962C8B-B14F-4D97-AF65-F5344CB8AC3E}">
        <p14:creationId xmlns:p14="http://schemas.microsoft.com/office/powerpoint/2010/main" val="3535907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2:8 ¶ "And to the angel of the church in Smyrna write, 'These things says the First and the Last, who was dead, and came to life: 9 "I know your works, tribulation, and poverty (but you are rich); and I know the blasphemy of those who say they are Jews and are not, but are a synagogue of Satan. 10 "Do not fear any of those things which you are about to suffer. Indeed, the devil is about to throw some of you into prison, that you may be tested, and you will have tribulation ten days. Be faithful until death, and I will give you the crown of life. 11 "He who has an ear, let him hear what the Spirit says to the churches. He who overcomes shall not be hurt by the second death."'</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18</a:t>
            </a:fld>
            <a:endParaRPr lang="en-US"/>
          </a:p>
        </p:txBody>
      </p:sp>
    </p:spTree>
    <p:extLst>
      <p:ext uri="{BB962C8B-B14F-4D97-AF65-F5344CB8AC3E}">
        <p14:creationId xmlns:p14="http://schemas.microsoft.com/office/powerpoint/2010/main" val="461690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2:8 ¶ "And to the angel of the church in Smyrna write, 'These things says the First and the Last, who was dead, and came to life: 9 "I know your works, tribulation, and poverty (but you are rich); and I know the blasphemy of those who say they are Jews and are not, but are a synagogue of Satan. 10 "Do not fear any of those things which you are about to suffer. Indeed, the devil is about to throw some of you into prison, that you may be tested, and you will have tribulation ten days. Be faithful until death, and I will give you the crown of life. 11 "He who has an ear, let him hear what the Spirit says to the churches. He who overcomes shall not be hurt by the second death."'</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19</a:t>
            </a:fld>
            <a:endParaRPr lang="en-US"/>
          </a:p>
        </p:txBody>
      </p:sp>
    </p:spTree>
    <p:extLst>
      <p:ext uri="{BB962C8B-B14F-4D97-AF65-F5344CB8AC3E}">
        <p14:creationId xmlns:p14="http://schemas.microsoft.com/office/powerpoint/2010/main" val="1686833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3:7 ¶ "And to the angel of the church in Philadelphia write, 'These things says He who is holy, He who is true, "He who has the key of David, He who opens and no one shuts, and shuts and no one opens": 8 "I know your works. See, I have set before you an open door, and no one can shut it; for you have a little strength, have kept My word, and have not denied My name. 9 "Indeed I will make those of the synagogue of Satan, who say they are Jews and are not, but lie--indeed I will make them come and worship before your feet, and to know that I have loved you. 10 "Because you have kept My command to persevere, I also will keep you from the hour of trial which shall come upon the whole world, to test those who dwell on the earth. 11 "Behold, I am coming quickly! Hold fast what you have, that no one may take your crown. 12 "He who overcomes, I will make him a pillar in the temple of My God, and he shall go out no more. And I will write on him the name of My God and the name of the city of My God, the New Jerusalem, which comes down out of heaven from My God. And I will write on him My new name.</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20</a:t>
            </a:fld>
            <a:endParaRPr lang="en-US"/>
          </a:p>
        </p:txBody>
      </p:sp>
    </p:spTree>
    <p:extLst>
      <p:ext uri="{BB962C8B-B14F-4D97-AF65-F5344CB8AC3E}">
        <p14:creationId xmlns:p14="http://schemas.microsoft.com/office/powerpoint/2010/main" val="2363227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3:7 ¶ "And to the angel of the church in Philadelphia write, 'These things says He who is holy, He who is true, "He who has the key of David, He who opens and no one shuts, and shuts and no one opens": 8 "I know your works. See, I have set before you an open door, and no one can shut it; for you have a little strength, have kept My word, and have not denied My name. 9 "Indeed I will make those of the synagogue of Satan, who say they are Jews and are not, but lie--indeed I will make them come and worship before your feet, and to know that I have loved you. 10 "Because you have kept My command to persevere, I also will keep you from the hour of trial which shall come upon the whole world, to test those who dwell on the earth. 11 "Behold, I am coming quickly! Hold fast what you have, that no one may take your crown. 12 "He who overcomes, I will make him a pillar in the temple of My God, and he shall go out no more. And I will write on him the name of My God and the name of the city of My God, the New Jerusalem, which comes down out of heaven from My God. And I will write on him My new name.</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21</a:t>
            </a:fld>
            <a:endParaRPr lang="en-US"/>
          </a:p>
        </p:txBody>
      </p:sp>
    </p:spTree>
    <p:extLst>
      <p:ext uri="{BB962C8B-B14F-4D97-AF65-F5344CB8AC3E}">
        <p14:creationId xmlns:p14="http://schemas.microsoft.com/office/powerpoint/2010/main" val="91604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dirty="0" smtClean="0">
                <a:solidFill>
                  <a:srgbClr val="000000"/>
                </a:solidFill>
                <a:effectLst/>
                <a:latin typeface="system-ui"/>
              </a:rPr>
              <a:t>Map taken with permission from https://www.conformingtojesus.com/images/webpages/israel_at_the_time_of_jesus_christ_1.png</a:t>
            </a:r>
          </a:p>
          <a:p>
            <a:endParaRPr lang="en-US" sz="1600" b="0" i="0" dirty="0" smtClean="0">
              <a:solidFill>
                <a:srgbClr val="000000"/>
              </a:solidFill>
              <a:effectLst/>
              <a:latin typeface="system-ui"/>
            </a:endParaRPr>
          </a:p>
          <a:p>
            <a:r>
              <a:rPr lang="en-US" sz="1600" b="0" i="0" dirty="0" smtClean="0">
                <a:solidFill>
                  <a:srgbClr val="000000"/>
                </a:solidFill>
                <a:effectLst/>
                <a:latin typeface="system-ui"/>
              </a:rPr>
              <a:t>Terms  https://www.conformingtojesus.com/terms-conditions.htm</a:t>
            </a:r>
          </a:p>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2</a:t>
            </a:fld>
            <a:endParaRPr lang="en-US"/>
          </a:p>
        </p:txBody>
      </p:sp>
    </p:spTree>
    <p:extLst>
      <p:ext uri="{BB962C8B-B14F-4D97-AF65-F5344CB8AC3E}">
        <p14:creationId xmlns:p14="http://schemas.microsoft.com/office/powerpoint/2010/main" val="3507515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22</a:t>
            </a:fld>
            <a:endParaRPr lang="en-US"/>
          </a:p>
        </p:txBody>
      </p:sp>
    </p:spTree>
    <p:extLst>
      <p:ext uri="{BB962C8B-B14F-4D97-AF65-F5344CB8AC3E}">
        <p14:creationId xmlns:p14="http://schemas.microsoft.com/office/powerpoint/2010/main" val="2636809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1Co 9:25 And everyone who competes for the prize is temperate in all things. Now they do it to obtain a perishable crown, but we for an imperishable crown. 26 Therefore I run thus: not with uncertainty. Thus I fight: not as one who beats the air. 27 But I discipline my body and bring it into subjection, lest, when I have preached to others, I myself should become disqualified.</a:t>
            </a:r>
          </a:p>
          <a:p>
            <a:endParaRPr lang="en-US" dirty="0" smtClean="0"/>
          </a:p>
          <a:p>
            <a:r>
              <a:rPr lang="en-US" dirty="0" smtClean="0"/>
              <a:t>1Co 12:28 And God has appointed these in the church: first apostles, second prophets, third teachers, after that miracles, then gifts of healings, helps, administrations, varieties of tongues. 29 Are all apostles? Are all prophets? Are all teachers? Are all workers of miracles?  30 Do all have gifts of healings? Do all speak with tongues? Do all interpret?</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23</a:t>
            </a:fld>
            <a:endParaRPr lang="en-US"/>
          </a:p>
        </p:txBody>
      </p:sp>
    </p:spTree>
    <p:extLst>
      <p:ext uri="{BB962C8B-B14F-4D97-AF65-F5344CB8AC3E}">
        <p14:creationId xmlns:p14="http://schemas.microsoft.com/office/powerpoint/2010/main" val="3947589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Heb</a:t>
            </a:r>
            <a:r>
              <a:rPr lang="en-US" dirty="0" smtClean="0"/>
              <a:t> 6:19 This hope we have as an anchor of the soul, both sure and steadfast, and which enters the Presence behind the veil, </a:t>
            </a:r>
            <a:r>
              <a:rPr lang="en-US" dirty="0" err="1" smtClean="0"/>
              <a:t>Heb</a:t>
            </a:r>
            <a:r>
              <a:rPr lang="en-US" dirty="0" smtClean="0"/>
              <a:t> 6:19 This hope we have as an anchor of the soul, both sure and steadfast, and which enters the Presence behind the veil,</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24</a:t>
            </a:fld>
            <a:endParaRPr lang="en-US"/>
          </a:p>
        </p:txBody>
      </p:sp>
    </p:spTree>
    <p:extLst>
      <p:ext uri="{BB962C8B-B14F-4D97-AF65-F5344CB8AC3E}">
        <p14:creationId xmlns:p14="http://schemas.microsoft.com/office/powerpoint/2010/main" val="1736980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Heb</a:t>
            </a:r>
            <a:r>
              <a:rPr lang="en-US" dirty="0" smtClean="0"/>
              <a:t> 6:19 This hope we have as an anchor of the soul, both sure and steadfast, and which enters the Presence behind the veil, </a:t>
            </a:r>
            <a:r>
              <a:rPr lang="en-US" dirty="0" err="1" smtClean="0"/>
              <a:t>Heb</a:t>
            </a:r>
            <a:r>
              <a:rPr lang="en-US" dirty="0" smtClean="0"/>
              <a:t> 6:19 This hope we have as an anchor of the soul, both sure and steadfast, and which enters the Presence behind the veil,</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25</a:t>
            </a:fld>
            <a:endParaRPr lang="en-US"/>
          </a:p>
        </p:txBody>
      </p:sp>
    </p:spTree>
    <p:extLst>
      <p:ext uri="{BB962C8B-B14F-4D97-AF65-F5344CB8AC3E}">
        <p14:creationId xmlns:p14="http://schemas.microsoft.com/office/powerpoint/2010/main" val="3687903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Heb</a:t>
            </a:r>
            <a:r>
              <a:rPr lang="en-US" dirty="0" smtClean="0"/>
              <a:t> 6:19 This hope we have as an anchor of the soul, both sure and steadfast, and which enters the Presence behind the veil, </a:t>
            </a:r>
            <a:r>
              <a:rPr lang="en-US" dirty="0" err="1" smtClean="0"/>
              <a:t>Heb</a:t>
            </a:r>
            <a:r>
              <a:rPr lang="en-US" dirty="0" smtClean="0"/>
              <a:t> 6:19 This hope we have as an anchor of the soul, both sure and steadfast, and which enters the Presence behind the veil,</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26</a:t>
            </a:fld>
            <a:endParaRPr lang="en-US"/>
          </a:p>
        </p:txBody>
      </p:sp>
    </p:spTree>
    <p:extLst>
      <p:ext uri="{BB962C8B-B14F-4D97-AF65-F5344CB8AC3E}">
        <p14:creationId xmlns:p14="http://schemas.microsoft.com/office/powerpoint/2010/main" val="1054832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28</a:t>
            </a:fld>
            <a:endParaRPr lang="en-US"/>
          </a:p>
        </p:txBody>
      </p:sp>
    </p:spTree>
    <p:extLst>
      <p:ext uri="{BB962C8B-B14F-4D97-AF65-F5344CB8AC3E}">
        <p14:creationId xmlns:p14="http://schemas.microsoft.com/office/powerpoint/2010/main" val="81379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3</a:t>
            </a:fld>
            <a:endParaRPr lang="en-US"/>
          </a:p>
        </p:txBody>
      </p:sp>
    </p:spTree>
    <p:extLst>
      <p:ext uri="{BB962C8B-B14F-4D97-AF65-F5344CB8AC3E}">
        <p14:creationId xmlns:p14="http://schemas.microsoft.com/office/powerpoint/2010/main" val="243939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4</a:t>
            </a:fld>
            <a:endParaRPr lang="en-US"/>
          </a:p>
        </p:txBody>
      </p:sp>
    </p:spTree>
    <p:extLst>
      <p:ext uri="{BB962C8B-B14F-4D97-AF65-F5344CB8AC3E}">
        <p14:creationId xmlns:p14="http://schemas.microsoft.com/office/powerpoint/2010/main" val="13982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5</a:t>
            </a:fld>
            <a:endParaRPr lang="en-US"/>
          </a:p>
        </p:txBody>
      </p:sp>
    </p:spTree>
    <p:extLst>
      <p:ext uri="{BB962C8B-B14F-4D97-AF65-F5344CB8AC3E}">
        <p14:creationId xmlns:p14="http://schemas.microsoft.com/office/powerpoint/2010/main" val="1812195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6</a:t>
            </a:fld>
            <a:endParaRPr lang="en-US"/>
          </a:p>
        </p:txBody>
      </p:sp>
    </p:spTree>
    <p:extLst>
      <p:ext uri="{BB962C8B-B14F-4D97-AF65-F5344CB8AC3E}">
        <p14:creationId xmlns:p14="http://schemas.microsoft.com/office/powerpoint/2010/main" val="145025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7</a:t>
            </a:fld>
            <a:endParaRPr lang="en-US"/>
          </a:p>
        </p:txBody>
      </p:sp>
    </p:spTree>
    <p:extLst>
      <p:ext uri="{BB962C8B-B14F-4D97-AF65-F5344CB8AC3E}">
        <p14:creationId xmlns:p14="http://schemas.microsoft.com/office/powerpoint/2010/main" val="23992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8</a:t>
            </a:fld>
            <a:endParaRPr lang="en-US"/>
          </a:p>
        </p:txBody>
      </p:sp>
    </p:spTree>
    <p:extLst>
      <p:ext uri="{BB962C8B-B14F-4D97-AF65-F5344CB8AC3E}">
        <p14:creationId xmlns:p14="http://schemas.microsoft.com/office/powerpoint/2010/main" val="3105607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9</a:t>
            </a:fld>
            <a:endParaRPr lang="en-US"/>
          </a:p>
        </p:txBody>
      </p:sp>
    </p:spTree>
    <p:extLst>
      <p:ext uri="{BB962C8B-B14F-4D97-AF65-F5344CB8AC3E}">
        <p14:creationId xmlns:p14="http://schemas.microsoft.com/office/powerpoint/2010/main" val="49157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E30914-31E5-43DD-9AB5-B04EE578D095}"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303557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30914-31E5-43DD-9AB5-B04EE578D095}"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8181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30914-31E5-43DD-9AB5-B04EE578D095}"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149585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30914-31E5-43DD-9AB5-B04EE578D095}"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136297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E30914-31E5-43DD-9AB5-B04EE578D095}"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38922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E30914-31E5-43DD-9AB5-B04EE578D095}"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06395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E30914-31E5-43DD-9AB5-B04EE578D095}" type="datetimeFigureOut">
              <a:rPr lang="en-US" smtClean="0"/>
              <a:t>8/1/2021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59354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E30914-31E5-43DD-9AB5-B04EE578D095}" type="datetimeFigureOut">
              <a:rPr lang="en-US" smtClean="0"/>
              <a:t>8/1/2021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158275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30914-31E5-43DD-9AB5-B04EE578D095}" type="datetimeFigureOut">
              <a:rPr lang="en-US" smtClean="0"/>
              <a:t>8/1/2021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45727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30914-31E5-43DD-9AB5-B04EE578D095}"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8361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30914-31E5-43DD-9AB5-B04EE578D095}"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193838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30914-31E5-43DD-9AB5-B04EE578D095}" type="datetimeFigureOut">
              <a:rPr lang="en-US" smtClean="0"/>
              <a:t>8/1/2021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56416-3612-4FEE-9288-A70B2D637CB9}" type="slidenum">
              <a:rPr lang="en-US" smtClean="0"/>
              <a:t>‹#›</a:t>
            </a:fld>
            <a:endParaRPr lang="en-US"/>
          </a:p>
        </p:txBody>
      </p:sp>
    </p:spTree>
    <p:extLst>
      <p:ext uri="{BB962C8B-B14F-4D97-AF65-F5344CB8AC3E}">
        <p14:creationId xmlns:p14="http://schemas.microsoft.com/office/powerpoint/2010/main" val="329926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12192000" cy="1828800"/>
          </a:xfrm>
        </p:spPr>
        <p:txBody>
          <a:bodyPr>
            <a:noAutofit/>
          </a:bodyPr>
          <a:lstStyle/>
          <a:p>
            <a:pPr algn="ctr"/>
            <a:r>
              <a:rPr lang="en-US" sz="132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304799" y="1904999"/>
            <a:ext cx="11625944" cy="4539343"/>
          </a:xfrm>
          <a:solidFill>
            <a:schemeClr val="bg2">
              <a:alpha val="0"/>
            </a:schemeClr>
          </a:solidFill>
        </p:spPr>
        <p:txBody>
          <a:bodyPr>
            <a:noAutofit/>
          </a:bodyPr>
          <a:lstStyle/>
          <a:p>
            <a:pPr marL="0" indent="0">
              <a:buNone/>
            </a:pPr>
            <a:r>
              <a:rPr lang="en-US" sz="4000" b="1" dirty="0">
                <a:effectLst>
                  <a:glow rad="228600">
                    <a:srgbClr val="03080D"/>
                  </a:glow>
                </a:effectLst>
              </a:rPr>
              <a:t>Sunday</a:t>
            </a:r>
          </a:p>
          <a:p>
            <a:pPr lvl="1">
              <a:buNone/>
            </a:pPr>
            <a:r>
              <a:rPr lang="en-US" sz="4000" smtClean="0">
                <a:effectLst>
                  <a:glow rad="228600">
                    <a:srgbClr val="03080D"/>
                  </a:glow>
                </a:effectLst>
              </a:rPr>
              <a:t>Bible Study							9:30  AM</a:t>
            </a:r>
          </a:p>
          <a:p>
            <a:pPr lvl="1">
              <a:buNone/>
            </a:pPr>
            <a:r>
              <a:rPr lang="en-US" sz="4000" smtClean="0">
                <a:effectLst>
                  <a:glow rad="228600">
                    <a:srgbClr val="03080D"/>
                  </a:glow>
                </a:effectLst>
              </a:rPr>
              <a:t>Worship </a:t>
            </a:r>
            <a:r>
              <a:rPr lang="en-US" sz="4000" dirty="0">
                <a:effectLst>
                  <a:glow rad="228600">
                    <a:srgbClr val="03080D"/>
                  </a:glow>
                </a:effectLst>
              </a:rPr>
              <a:t>		  				</a:t>
            </a:r>
            <a:r>
              <a:rPr lang="en-US" sz="4000">
                <a:effectLst>
                  <a:glow rad="228600">
                    <a:srgbClr val="03080D"/>
                  </a:glow>
                </a:effectLst>
              </a:rPr>
              <a:t>	</a:t>
            </a:r>
            <a:r>
              <a:rPr lang="en-US" sz="4000" smtClean="0">
                <a:effectLst>
                  <a:glow rad="228600">
                    <a:srgbClr val="03080D"/>
                  </a:glow>
                </a:effectLst>
              </a:rPr>
              <a:t>	10:30 </a:t>
            </a:r>
            <a:r>
              <a:rPr lang="en-US" sz="4000" dirty="0">
                <a:effectLst>
                  <a:glow rad="228600">
                    <a:srgbClr val="03080D"/>
                  </a:glow>
                </a:effectLst>
              </a:rPr>
              <a:t>AM</a:t>
            </a:r>
          </a:p>
          <a:p>
            <a:pPr lvl="1">
              <a:buNone/>
            </a:pPr>
            <a:r>
              <a:rPr lang="en-US" sz="4000" smtClean="0">
                <a:effectLst>
                  <a:glow rad="228600">
                    <a:srgbClr val="03080D"/>
                  </a:glow>
                </a:effectLst>
              </a:rPr>
              <a:t>PM Bible </a:t>
            </a:r>
            <a:r>
              <a:rPr lang="en-US" sz="4000" dirty="0">
                <a:effectLst>
                  <a:glow rad="228600">
                    <a:srgbClr val="03080D"/>
                  </a:glow>
                </a:effectLst>
              </a:rPr>
              <a:t>Class (Livestream</a:t>
            </a:r>
            <a:r>
              <a:rPr lang="en-US" sz="4000">
                <a:effectLst>
                  <a:glow rad="228600">
                    <a:srgbClr val="03080D"/>
                  </a:glow>
                </a:effectLst>
              </a:rPr>
              <a:t>) </a:t>
            </a:r>
            <a:r>
              <a:rPr lang="en-US" sz="4000" smtClean="0">
                <a:effectLst>
                  <a:glow rad="228600">
                    <a:srgbClr val="03080D"/>
                  </a:glow>
                </a:effectLst>
              </a:rPr>
              <a:t> </a:t>
            </a:r>
            <a:r>
              <a:rPr lang="en-US" sz="4000" dirty="0">
                <a:effectLst>
                  <a:glow rad="228600">
                    <a:srgbClr val="03080D"/>
                  </a:glow>
                </a:effectLst>
              </a:rPr>
              <a:t>		</a:t>
            </a:r>
            <a:r>
              <a:rPr lang="en-US" sz="4000">
                <a:effectLst>
                  <a:glow rad="228600">
                    <a:srgbClr val="03080D"/>
                  </a:glow>
                </a:effectLst>
              </a:rPr>
              <a:t>	</a:t>
            </a:r>
            <a:r>
              <a:rPr lang="en-US" sz="4000" smtClean="0">
                <a:effectLst>
                  <a:glow rad="228600">
                    <a:srgbClr val="03080D"/>
                  </a:glow>
                </a:effectLst>
              </a:rPr>
              <a:t>	5:00  </a:t>
            </a:r>
            <a:r>
              <a:rPr lang="en-US" sz="4000" dirty="0">
                <a:effectLst>
                  <a:glow rad="228600">
                    <a:srgbClr val="03080D"/>
                  </a:glow>
                </a:effectLst>
              </a:rPr>
              <a:t>PM</a:t>
            </a:r>
          </a:p>
          <a:p>
            <a:pPr marL="0" indent="0">
              <a:buNone/>
            </a:pPr>
            <a:r>
              <a:rPr lang="en-US" sz="4000" b="1" dirty="0">
                <a:effectLst>
                  <a:glow rad="228600">
                    <a:srgbClr val="03080D"/>
                  </a:glow>
                </a:effectLst>
              </a:rPr>
              <a:t>Wednesday</a:t>
            </a:r>
          </a:p>
          <a:p>
            <a:pPr marL="487656" lvl="1" indent="0">
              <a:buNone/>
            </a:pPr>
            <a:r>
              <a:rPr lang="en-US" sz="4000" dirty="0">
                <a:effectLst>
                  <a:glow rad="228600">
                    <a:srgbClr val="03080D"/>
                  </a:glow>
                </a:effectLst>
              </a:rPr>
              <a:t>Bible Class 			 		</a:t>
            </a:r>
            <a:r>
              <a:rPr lang="en-US" sz="4000">
                <a:effectLst>
                  <a:glow rad="228600">
                    <a:srgbClr val="03080D"/>
                  </a:glow>
                </a:effectLst>
              </a:rPr>
              <a:t>	</a:t>
            </a:r>
            <a:r>
              <a:rPr lang="en-US" sz="4000" smtClean="0">
                <a:effectLst>
                  <a:glow rad="228600">
                    <a:srgbClr val="03080D"/>
                  </a:glow>
                </a:effectLst>
              </a:rPr>
              <a:t>	7:00  </a:t>
            </a:r>
            <a:r>
              <a:rPr lang="en-US" sz="4000" dirty="0">
                <a:effectLst>
                  <a:glow rad="228600">
                    <a:srgbClr val="03080D"/>
                  </a:glow>
                </a:effectLst>
              </a:rPr>
              <a:t>PM</a:t>
            </a:r>
          </a:p>
        </p:txBody>
      </p:sp>
      <p:sp>
        <p:nvSpPr>
          <p:cNvPr id="9" name="Title 3"/>
          <p:cNvSpPr txBox="1">
            <a:spLocks/>
          </p:cNvSpPr>
          <p:nvPr/>
        </p:nvSpPr>
        <p:spPr>
          <a:xfrm>
            <a:off x="585409" y="5867400"/>
            <a:ext cx="10972800" cy="685800"/>
          </a:xfrm>
          <a:prstGeom prst="rect">
            <a:avLst/>
          </a:prstGeom>
        </p:spPr>
        <p:txBody>
          <a:bodyPr vert="horz" lIns="0" tIns="60960" rIns="0" bIns="0" anchor="b">
            <a:normAutofit fontScale="97500"/>
          </a:bodyPr>
          <a:lstStyle/>
          <a:p>
            <a:pPr algn="ctr" defTabSz="1219140">
              <a:defRPr/>
            </a:pPr>
            <a:r>
              <a:rPr lang="en-US" sz="4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279587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r>
              <a:rPr lang="en-US" sz="9900" dirty="0" smtClean="0">
                <a:effectLst>
                  <a:glow rad="228600">
                    <a:srgbClr val="000000"/>
                  </a:glow>
                </a:effectLst>
                <a:latin typeface="+mn-lt"/>
              </a:rPr>
              <a:t>   </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407299" y="1690689"/>
            <a:ext cx="11203676" cy="5029424"/>
          </a:xfrm>
        </p:spPr>
        <p:txBody>
          <a:bodyPr>
            <a:normAutofit/>
          </a:bodyPr>
          <a:lstStyle/>
          <a:p>
            <a:pPr marL="0" indent="0" algn="just">
              <a:buNone/>
            </a:pPr>
            <a:endParaRPr lang="en-US" sz="4800" dirty="0" smtClean="0"/>
          </a:p>
        </p:txBody>
      </p:sp>
      <p:pic>
        <p:nvPicPr>
          <p:cNvPr id="4098" name="Picture 2" descr="https://www.conformingtojesus.com/images/webpages/israel_at_the_time_of_jesus_christ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2502935"/>
            <a:ext cx="10553700" cy="13416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14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s://upload.wikimedia.org/wikipedia/commons/c/c2/Culture_of_The_Samaritans_on_Mount_Gerizim_25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2208214"/>
            <a:ext cx="8686799" cy="1158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1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s://upload.wikimedia.org/wikipedia/commons/c/c2/Culture_of_The_Samaritans_on_Mount_Gerizim_25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2208214"/>
            <a:ext cx="8686799" cy="115824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6724649" y="3325018"/>
            <a:ext cx="438151" cy="515936"/>
          </a:xfrm>
          <a:prstGeom prst="ellipse">
            <a:avLst/>
          </a:prstGeom>
          <a:solidFill>
            <a:srgbClr val="C0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68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John 4:7-14</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407299" y="1690689"/>
            <a:ext cx="11703836" cy="5029424"/>
          </a:xfrm>
        </p:spPr>
        <p:txBody>
          <a:bodyPr>
            <a:normAutofit/>
          </a:bodyPr>
          <a:lstStyle/>
          <a:p>
            <a:pPr marL="0" indent="0" algn="just">
              <a:buNone/>
            </a:pPr>
            <a:r>
              <a:rPr lang="en-US" sz="5000" dirty="0" smtClean="0"/>
              <a:t>The Samaritan Woman</a:t>
            </a:r>
          </a:p>
          <a:p>
            <a:pPr marL="0" indent="0" algn="just">
              <a:buNone/>
            </a:pPr>
            <a:r>
              <a:rPr lang="en-US" sz="5000" dirty="0"/>
              <a:t>	</a:t>
            </a:r>
            <a:r>
              <a:rPr lang="en-US" sz="5000" dirty="0" smtClean="0"/>
              <a:t>The inquiry</a:t>
            </a:r>
          </a:p>
          <a:p>
            <a:pPr marL="0" indent="0" algn="just">
              <a:buNone/>
            </a:pPr>
            <a:r>
              <a:rPr lang="en-US" sz="5000" dirty="0"/>
              <a:t>	</a:t>
            </a:r>
            <a:r>
              <a:rPr lang="en-US" sz="5000" dirty="0" smtClean="0"/>
              <a:t>The response</a:t>
            </a:r>
          </a:p>
          <a:p>
            <a:pPr marL="0" indent="0" algn="just">
              <a:buNone/>
            </a:pPr>
            <a:r>
              <a:rPr lang="en-US" sz="5000" dirty="0"/>
              <a:t>	</a:t>
            </a:r>
            <a:r>
              <a:rPr lang="en-US" sz="5000" dirty="0" smtClean="0"/>
              <a:t>	Why would a Jew ask a Samaritan</a:t>
            </a:r>
          </a:p>
          <a:p>
            <a:pPr marL="0" indent="0" algn="just">
              <a:buNone/>
            </a:pPr>
            <a:r>
              <a:rPr lang="en-US" sz="5000" dirty="0"/>
              <a:t>		“Our father Jacob…..”</a:t>
            </a:r>
          </a:p>
          <a:p>
            <a:pPr marL="0" indent="0" algn="just">
              <a:buNone/>
            </a:pPr>
            <a:r>
              <a:rPr lang="en-US" sz="5000" dirty="0" smtClean="0"/>
              <a:t>Jesus and the Living Water </a:t>
            </a:r>
          </a:p>
        </p:txBody>
      </p:sp>
    </p:spTree>
    <p:extLst>
      <p:ext uri="{BB962C8B-B14F-4D97-AF65-F5344CB8AC3E}">
        <p14:creationId xmlns:p14="http://schemas.microsoft.com/office/powerpoint/2010/main" val="289760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12192000" cy="1828800"/>
          </a:xfrm>
        </p:spPr>
        <p:txBody>
          <a:bodyPr>
            <a:noAutofit/>
          </a:bodyPr>
          <a:lstStyle/>
          <a:p>
            <a:pPr algn="ctr"/>
            <a:r>
              <a:rPr lang="en-US" sz="132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304799" y="1904999"/>
            <a:ext cx="11480801" cy="4829629"/>
          </a:xfrm>
          <a:solidFill>
            <a:schemeClr val="bg2">
              <a:alpha val="0"/>
            </a:schemeClr>
          </a:solidFill>
        </p:spPr>
        <p:txBody>
          <a:bodyPr>
            <a:noAutofit/>
          </a:bodyPr>
          <a:lstStyle/>
          <a:p>
            <a:pPr marL="0" indent="0">
              <a:buNone/>
            </a:pPr>
            <a:r>
              <a:rPr lang="en-US" sz="4000" b="1" dirty="0">
                <a:effectLst>
                  <a:glow rad="228600">
                    <a:srgbClr val="03080D"/>
                  </a:glow>
                </a:effectLst>
              </a:rPr>
              <a:t>Sunday</a:t>
            </a:r>
          </a:p>
          <a:p>
            <a:pPr lvl="1">
              <a:buNone/>
            </a:pPr>
            <a:r>
              <a:rPr lang="en-US" sz="4000" smtClean="0">
                <a:effectLst>
                  <a:glow rad="228600">
                    <a:srgbClr val="03080D"/>
                  </a:glow>
                </a:effectLst>
              </a:rPr>
              <a:t>Bible Study						9:30  AM</a:t>
            </a:r>
          </a:p>
          <a:p>
            <a:pPr lvl="1">
              <a:buNone/>
            </a:pPr>
            <a:r>
              <a:rPr lang="en-US" sz="4000" smtClean="0">
                <a:effectLst>
                  <a:glow rad="228600">
                    <a:srgbClr val="03080D"/>
                  </a:glow>
                </a:effectLst>
              </a:rPr>
              <a:t>Worship </a:t>
            </a:r>
            <a:r>
              <a:rPr lang="en-US" sz="4000" dirty="0">
                <a:effectLst>
                  <a:glow rad="228600">
                    <a:srgbClr val="03080D"/>
                  </a:glow>
                </a:effectLst>
              </a:rPr>
              <a:t>		  				</a:t>
            </a:r>
            <a:r>
              <a:rPr lang="en-US" sz="4000">
                <a:effectLst>
                  <a:glow rad="228600">
                    <a:srgbClr val="03080D"/>
                  </a:glow>
                </a:effectLst>
              </a:rPr>
              <a:t>	</a:t>
            </a:r>
            <a:r>
              <a:rPr lang="en-US" sz="4000" smtClean="0">
                <a:effectLst>
                  <a:glow rad="228600">
                    <a:srgbClr val="03080D"/>
                  </a:glow>
                </a:effectLst>
              </a:rPr>
              <a:t>10:30 </a:t>
            </a:r>
            <a:r>
              <a:rPr lang="en-US" sz="4000" dirty="0">
                <a:effectLst>
                  <a:glow rad="228600">
                    <a:srgbClr val="03080D"/>
                  </a:glow>
                </a:effectLst>
              </a:rPr>
              <a:t>AM</a:t>
            </a:r>
          </a:p>
          <a:p>
            <a:pPr lvl="1">
              <a:buNone/>
            </a:pPr>
            <a:r>
              <a:rPr lang="en-US" sz="4000" smtClean="0">
                <a:effectLst>
                  <a:glow rad="228600">
                    <a:srgbClr val="03080D"/>
                  </a:glow>
                </a:effectLst>
              </a:rPr>
              <a:t>PM Bible </a:t>
            </a:r>
            <a:r>
              <a:rPr lang="en-US" sz="4000" dirty="0">
                <a:effectLst>
                  <a:glow rad="228600">
                    <a:srgbClr val="03080D"/>
                  </a:glow>
                </a:effectLst>
              </a:rPr>
              <a:t>Class (Livestream</a:t>
            </a:r>
            <a:r>
              <a:rPr lang="en-US" sz="4000">
                <a:effectLst>
                  <a:glow rad="228600">
                    <a:srgbClr val="03080D"/>
                  </a:glow>
                </a:effectLst>
              </a:rPr>
              <a:t>) </a:t>
            </a:r>
            <a:r>
              <a:rPr lang="en-US" sz="4000" smtClean="0">
                <a:effectLst>
                  <a:glow rad="228600">
                    <a:srgbClr val="03080D"/>
                  </a:glow>
                </a:effectLst>
              </a:rPr>
              <a:t> </a:t>
            </a:r>
            <a:r>
              <a:rPr lang="en-US" sz="4000" dirty="0">
                <a:effectLst>
                  <a:glow rad="228600">
                    <a:srgbClr val="03080D"/>
                  </a:glow>
                </a:effectLst>
              </a:rPr>
              <a:t>			5:00  PM</a:t>
            </a:r>
          </a:p>
          <a:p>
            <a:pPr marL="0" indent="0">
              <a:buNone/>
            </a:pPr>
            <a:r>
              <a:rPr lang="en-US" sz="4000" b="1" dirty="0">
                <a:effectLst>
                  <a:glow rad="228600">
                    <a:srgbClr val="03080D"/>
                  </a:glow>
                </a:effectLst>
              </a:rPr>
              <a:t>Wednesday</a:t>
            </a:r>
          </a:p>
          <a:p>
            <a:pPr marL="487656" lvl="1" indent="0">
              <a:buNone/>
            </a:pPr>
            <a:r>
              <a:rPr lang="en-US" sz="4000" dirty="0">
                <a:effectLst>
                  <a:glow rad="228600">
                    <a:srgbClr val="03080D"/>
                  </a:glow>
                </a:effectLst>
              </a:rPr>
              <a:t>Bible Class 			 			7:00  PM</a:t>
            </a:r>
          </a:p>
        </p:txBody>
      </p:sp>
      <p:sp>
        <p:nvSpPr>
          <p:cNvPr id="9" name="Title 3"/>
          <p:cNvSpPr txBox="1">
            <a:spLocks/>
          </p:cNvSpPr>
          <p:nvPr/>
        </p:nvSpPr>
        <p:spPr>
          <a:xfrm>
            <a:off x="585409" y="5867400"/>
            <a:ext cx="10972800" cy="685800"/>
          </a:xfrm>
          <a:prstGeom prst="rect">
            <a:avLst/>
          </a:prstGeom>
        </p:spPr>
        <p:txBody>
          <a:bodyPr vert="horz" lIns="0" tIns="60960" rIns="0" bIns="0" anchor="b">
            <a:normAutofit fontScale="97500"/>
          </a:bodyPr>
          <a:lstStyle/>
          <a:p>
            <a:pPr algn="ctr" defTabSz="1219140">
              <a:defRPr/>
            </a:pPr>
            <a:r>
              <a:rPr lang="en-US" sz="4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51515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38617757"/>
              </p:ext>
            </p:extLst>
          </p:nvPr>
        </p:nvGraphicFramePr>
        <p:xfrm>
          <a:off x="-133350" y="-1"/>
          <a:ext cx="12325350" cy="6858000"/>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6162675">
                  <a:extLst>
                    <a:ext uri="{9D8B030D-6E8A-4147-A177-3AD203B41FA5}">
                      <a16:colId xmlns:a16="http://schemas.microsoft.com/office/drawing/2014/main" xmlns="" val="20000"/>
                    </a:ext>
                  </a:extLst>
                </a:gridCol>
                <a:gridCol w="6162675">
                  <a:extLst>
                    <a:ext uri="{9D8B030D-6E8A-4147-A177-3AD203B41FA5}">
                      <a16:colId xmlns:a16="http://schemas.microsoft.com/office/drawing/2014/main" xmlns="" val="20001"/>
                    </a:ext>
                  </a:extLst>
                </a:gridCol>
              </a:tblGrid>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Opening Prayer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Anthony Ward</a:t>
                      </a: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1"/>
                  </a:ext>
                </a:extLst>
              </a:tr>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35</a:t>
                      </a: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571500">
                <a:tc>
                  <a:txBody>
                    <a:bodyPr/>
                    <a:lstStyle/>
                    <a:p>
                      <a:pPr algn="ct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Scripture Reading </a:t>
                      </a: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Michael Hetzer</a:t>
                      </a: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2"/>
                  </a:ext>
                </a:extLst>
              </a:tr>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636</a:t>
                      </a: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3"/>
                  </a:ext>
                </a:extLst>
              </a:tr>
              <a:tr h="571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175</a:t>
                      </a: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Lord’s Supper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Michael Hetzer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4"/>
                  </a:ext>
                </a:extLst>
              </a:tr>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350</a:t>
                      </a: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5"/>
                  </a:ext>
                </a:extLst>
              </a:tr>
              <a:tr h="571500">
                <a:tc>
                  <a:txBody>
                    <a:bodyPr/>
                    <a:lstStyle/>
                    <a:p>
                      <a:pPr algn="ct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Collection</a:t>
                      </a: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Michael Hetzer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9</a:t>
                      </a: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6"/>
                  </a:ext>
                </a:extLst>
              </a:tr>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Lesson</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Brian Haines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7"/>
                  </a:ext>
                </a:extLst>
              </a:tr>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a:t>
                      </a:r>
                      <a:r>
                        <a:rPr lang="en-US" sz="29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a:t>
                      </a:r>
                      <a:r>
                        <a:rPr lang="en-US" sz="29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325</a:t>
                      </a: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8"/>
                  </a:ext>
                </a:extLst>
              </a:tr>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Closing</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Ryan Sollars</a:t>
                      </a: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03540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a/a3/Irish_600kg_euro_chap_2009_%28cropped%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30162"/>
            <a:ext cx="13080144" cy="68278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12192000" cy="1690688"/>
          </a:xfrm>
        </p:spPr>
        <p:txBody>
          <a:bodyPr>
            <a:noAutofit/>
          </a:bodyPr>
          <a:lstStyle/>
          <a:p>
            <a:pPr algn="ctr"/>
            <a:r>
              <a:rPr lang="en-US" sz="9000" dirty="0" smtClean="0">
                <a:effectLst>
                  <a:glow rad="228600">
                    <a:srgbClr val="000000"/>
                  </a:glow>
                </a:effectLst>
                <a:latin typeface="+mn-lt"/>
              </a:rPr>
              <a:t>Tug of War</a:t>
            </a:r>
            <a:endParaRPr lang="en-US" sz="90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6000" dirty="0" smtClean="0">
                <a:effectLst>
                  <a:glow rad="228600">
                    <a:srgbClr val="000000"/>
                  </a:glow>
                </a:effectLst>
              </a:rPr>
              <a:t>Each person pulling their hardest</a:t>
            </a:r>
          </a:p>
          <a:p>
            <a:pPr marL="0" indent="0" algn="just">
              <a:buNone/>
            </a:pPr>
            <a:endParaRPr lang="en-US" sz="6000" dirty="0">
              <a:effectLst>
                <a:glow rad="228600">
                  <a:srgbClr val="000000"/>
                </a:glow>
              </a:effectLst>
            </a:endParaRPr>
          </a:p>
          <a:p>
            <a:pPr marL="0" indent="0" algn="just">
              <a:buNone/>
            </a:pPr>
            <a:r>
              <a:rPr lang="en-US" sz="6000" dirty="0" smtClean="0">
                <a:effectLst>
                  <a:glow rad="228600">
                    <a:srgbClr val="000000"/>
                  </a:glow>
                </a:effectLst>
              </a:rPr>
              <a:t>The need to be anchored</a:t>
            </a:r>
          </a:p>
          <a:p>
            <a:pPr marL="0" indent="0" algn="just">
              <a:buNone/>
            </a:pPr>
            <a:endParaRPr lang="en-US" sz="6000" dirty="0">
              <a:effectLst>
                <a:glow rad="228600">
                  <a:srgbClr val="000000"/>
                </a:glow>
              </a:effectLst>
            </a:endParaRPr>
          </a:p>
          <a:p>
            <a:pPr marL="0" indent="0" algn="just">
              <a:buNone/>
            </a:pPr>
            <a:r>
              <a:rPr lang="en-US" sz="6000" dirty="0" smtClean="0">
                <a:effectLst>
                  <a:glow rad="228600">
                    <a:srgbClr val="000000"/>
                  </a:glow>
                </a:effectLst>
              </a:rPr>
              <a:t>The danger of slipping</a:t>
            </a:r>
            <a:endParaRPr lang="en-US" sz="6000" dirty="0">
              <a:effectLst>
                <a:glow rad="228600">
                  <a:srgbClr val="000000"/>
                </a:glow>
              </a:effectLst>
            </a:endParaRPr>
          </a:p>
        </p:txBody>
      </p:sp>
    </p:spTree>
    <p:extLst>
      <p:ext uri="{BB962C8B-B14F-4D97-AF65-F5344CB8AC3E}">
        <p14:creationId xmlns:p14="http://schemas.microsoft.com/office/powerpoint/2010/main" val="5647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a/a3/Irish_600kg_euro_chap_2009_%28cropped%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30162"/>
            <a:ext cx="13080144" cy="68278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854297"/>
            <a:ext cx="12192000" cy="2932980"/>
          </a:xfrm>
        </p:spPr>
        <p:txBody>
          <a:bodyPr>
            <a:noAutofit/>
          </a:bodyPr>
          <a:lstStyle/>
          <a:p>
            <a:pPr algn="ctr"/>
            <a:r>
              <a:rPr lang="en-US" sz="8800" dirty="0" smtClean="0">
                <a:effectLst>
                  <a:glow rad="228600">
                    <a:srgbClr val="000000"/>
                  </a:glow>
                </a:effectLst>
                <a:latin typeface="+mn-lt"/>
              </a:rPr>
              <a:t>Struggles of </a:t>
            </a:r>
            <a:br>
              <a:rPr lang="en-US" sz="8800" dirty="0" smtClean="0">
                <a:effectLst>
                  <a:glow rad="228600">
                    <a:srgbClr val="000000"/>
                  </a:glow>
                </a:effectLst>
                <a:latin typeface="+mn-lt"/>
              </a:rPr>
            </a:br>
            <a:r>
              <a:rPr lang="en-US" sz="8800" dirty="0" smtClean="0">
                <a:effectLst>
                  <a:glow rad="228600">
                    <a:srgbClr val="000000"/>
                  </a:glow>
                </a:effectLst>
                <a:latin typeface="+mn-lt"/>
              </a:rPr>
              <a:t>the Local Church</a:t>
            </a:r>
            <a:endParaRPr lang="en-US" sz="8800" dirty="0">
              <a:effectLst>
                <a:glow rad="228600">
                  <a:srgbClr val="000000"/>
                </a:glow>
              </a:effectLst>
              <a:latin typeface="+mn-lt"/>
            </a:endParaRPr>
          </a:p>
        </p:txBody>
      </p:sp>
    </p:spTree>
    <p:extLst>
      <p:ext uri="{BB962C8B-B14F-4D97-AF65-F5344CB8AC3E}">
        <p14:creationId xmlns:p14="http://schemas.microsoft.com/office/powerpoint/2010/main" val="39457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000" dirty="0" smtClean="0">
                <a:effectLst>
                  <a:glow rad="228600">
                    <a:srgbClr val="000000"/>
                  </a:glow>
                </a:effectLst>
                <a:latin typeface="+mn-lt"/>
              </a:rPr>
              <a:t>A Church in Smyrna</a:t>
            </a:r>
            <a:endParaRPr lang="en-US" sz="90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5000" dirty="0" smtClean="0"/>
              <a:t>Revelation 2:8-11</a:t>
            </a:r>
          </a:p>
          <a:p>
            <a:pPr marL="0" indent="0" algn="just">
              <a:buNone/>
            </a:pPr>
            <a:r>
              <a:rPr lang="en-US" sz="5000" dirty="0" smtClean="0"/>
              <a:t>  “</a:t>
            </a:r>
            <a:r>
              <a:rPr lang="en-US" sz="5000" dirty="0"/>
              <a:t>I know your works”</a:t>
            </a:r>
          </a:p>
          <a:p>
            <a:pPr marL="0" indent="0" algn="just">
              <a:buNone/>
            </a:pPr>
            <a:r>
              <a:rPr lang="en-US" sz="5000" dirty="0"/>
              <a:t>  “(</a:t>
            </a:r>
            <a:r>
              <a:rPr lang="en-US" sz="5000" i="1" dirty="0"/>
              <a:t>I know your</a:t>
            </a:r>
            <a:r>
              <a:rPr lang="en-US" sz="5000" dirty="0"/>
              <a:t>) tribulation”</a:t>
            </a:r>
          </a:p>
          <a:p>
            <a:pPr marL="0" indent="0" algn="just">
              <a:buNone/>
            </a:pPr>
            <a:r>
              <a:rPr lang="en-US" sz="5000" dirty="0"/>
              <a:t>  “(</a:t>
            </a:r>
            <a:r>
              <a:rPr lang="en-US" sz="5000" i="1" dirty="0"/>
              <a:t>I know your</a:t>
            </a:r>
            <a:r>
              <a:rPr lang="en-US" sz="5000" dirty="0"/>
              <a:t>) poverty”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00" y="5013291"/>
            <a:ext cx="5067300" cy="2178939"/>
          </a:xfrm>
          <a:prstGeom prst="rect">
            <a:avLst/>
          </a:prstGeom>
        </p:spPr>
      </p:pic>
    </p:spTree>
    <p:extLst>
      <p:ext uri="{BB962C8B-B14F-4D97-AF65-F5344CB8AC3E}">
        <p14:creationId xmlns:p14="http://schemas.microsoft.com/office/powerpoint/2010/main" val="104473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000" dirty="0" smtClean="0">
                <a:effectLst>
                  <a:glow rad="228600">
                    <a:srgbClr val="000000"/>
                  </a:glow>
                </a:effectLst>
                <a:latin typeface="+mn-lt"/>
              </a:rPr>
              <a:t>A Church in Smyrna</a:t>
            </a:r>
            <a:endParaRPr lang="en-US" sz="90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5000" dirty="0" smtClean="0"/>
              <a:t>Revelation 2:8-11</a:t>
            </a:r>
          </a:p>
          <a:p>
            <a:pPr marL="0" indent="0" algn="just">
              <a:buNone/>
            </a:pPr>
            <a:r>
              <a:rPr lang="en-US" sz="5000" dirty="0" smtClean="0"/>
              <a:t>Jesus promised:</a:t>
            </a:r>
          </a:p>
          <a:p>
            <a:pPr marL="0" indent="0" algn="just">
              <a:buNone/>
            </a:pPr>
            <a:r>
              <a:rPr lang="en-US" sz="5000" dirty="0"/>
              <a:t>	</a:t>
            </a:r>
            <a:r>
              <a:rPr lang="en-US" sz="5000" dirty="0" smtClean="0"/>
              <a:t>They need not fear their suffering</a:t>
            </a:r>
          </a:p>
          <a:p>
            <a:pPr marL="0" indent="0" algn="just">
              <a:buNone/>
            </a:pPr>
            <a:r>
              <a:rPr lang="en-US" sz="5000" dirty="0"/>
              <a:t>	</a:t>
            </a:r>
            <a:r>
              <a:rPr lang="en-US" sz="5000" dirty="0" smtClean="0"/>
              <a:t>To reward faithful service</a:t>
            </a:r>
            <a:endParaRPr lang="en-US" sz="5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00" y="5013291"/>
            <a:ext cx="5067300" cy="2178939"/>
          </a:xfrm>
          <a:prstGeom prst="rect">
            <a:avLst/>
          </a:prstGeom>
        </p:spPr>
      </p:pic>
    </p:spTree>
    <p:extLst>
      <p:ext uri="{BB962C8B-B14F-4D97-AF65-F5344CB8AC3E}">
        <p14:creationId xmlns:p14="http://schemas.microsoft.com/office/powerpoint/2010/main" val="14321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r>
              <a:rPr lang="en-US" sz="9900" dirty="0" smtClean="0">
                <a:effectLst>
                  <a:glow rad="228600">
                    <a:srgbClr val="000000"/>
                  </a:glow>
                </a:effectLst>
                <a:latin typeface="+mn-lt"/>
              </a:rPr>
              <a:t>   John 4</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407299" y="1690689"/>
            <a:ext cx="11203676" cy="5029424"/>
          </a:xfrm>
        </p:spPr>
        <p:txBody>
          <a:bodyPr>
            <a:normAutofit/>
          </a:bodyPr>
          <a:lstStyle/>
          <a:p>
            <a:pPr marL="0" indent="0" algn="just">
              <a:buNone/>
            </a:pPr>
            <a:r>
              <a:rPr lang="en-US" sz="4800" dirty="0" smtClean="0"/>
              <a:t>The Samaritans</a:t>
            </a:r>
          </a:p>
        </p:txBody>
      </p:sp>
      <p:pic>
        <p:nvPicPr>
          <p:cNvPr id="4098" name="Picture 2" descr="https://www.conformingtojesus.com/images/webpages/israel_at_the_time_of_jesus_christ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690540"/>
            <a:ext cx="6381750" cy="811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91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000" dirty="0" smtClean="0">
                <a:effectLst>
                  <a:glow rad="228600">
                    <a:srgbClr val="000000"/>
                  </a:glow>
                </a:effectLst>
                <a:latin typeface="+mn-lt"/>
              </a:rPr>
              <a:t>A Church in Philadelphia</a:t>
            </a:r>
            <a:endParaRPr lang="en-US" sz="90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5000" dirty="0" smtClean="0"/>
              <a:t>Revelation 3:7-12</a:t>
            </a:r>
          </a:p>
          <a:p>
            <a:pPr marL="0" indent="0" algn="just">
              <a:buNone/>
            </a:pPr>
            <a:r>
              <a:rPr lang="en-US" sz="5000" dirty="0" smtClean="0"/>
              <a:t>  “</a:t>
            </a:r>
            <a:r>
              <a:rPr lang="en-US" sz="5000" dirty="0"/>
              <a:t>I know your works”</a:t>
            </a:r>
          </a:p>
          <a:p>
            <a:pPr marL="0" indent="0" algn="just">
              <a:buNone/>
            </a:pPr>
            <a:r>
              <a:rPr lang="en-US" sz="5000" dirty="0"/>
              <a:t>  “You have kept my command to persevere</a:t>
            </a:r>
            <a:r>
              <a:rPr lang="en-US" sz="5000" dirty="0" smtClean="0"/>
              <a:t>”</a:t>
            </a:r>
            <a:endParaRPr lang="en-US" sz="5000" dirty="0"/>
          </a:p>
          <a:p>
            <a:pPr marL="0" indent="0" algn="just">
              <a:buNone/>
            </a:pPr>
            <a:endParaRPr lang="en-US" sz="5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00" y="5013291"/>
            <a:ext cx="5067300" cy="2178939"/>
          </a:xfrm>
          <a:prstGeom prst="rect">
            <a:avLst/>
          </a:prstGeom>
        </p:spPr>
      </p:pic>
    </p:spTree>
    <p:extLst>
      <p:ext uri="{BB962C8B-B14F-4D97-AF65-F5344CB8AC3E}">
        <p14:creationId xmlns:p14="http://schemas.microsoft.com/office/powerpoint/2010/main" val="365651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000" dirty="0" smtClean="0">
                <a:effectLst>
                  <a:glow rad="228600">
                    <a:srgbClr val="000000"/>
                  </a:glow>
                </a:effectLst>
                <a:latin typeface="+mn-lt"/>
              </a:rPr>
              <a:t>A Church in Philadelphia</a:t>
            </a:r>
            <a:endParaRPr lang="en-US" sz="90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5000" dirty="0" smtClean="0"/>
              <a:t>Revelation 3:7-12</a:t>
            </a:r>
          </a:p>
          <a:p>
            <a:pPr marL="0" indent="0" algn="just">
              <a:buNone/>
            </a:pPr>
            <a:r>
              <a:rPr lang="en-US" sz="5000" dirty="0" smtClean="0"/>
              <a:t>Jesus promised:</a:t>
            </a:r>
          </a:p>
          <a:p>
            <a:pPr marL="0" indent="0" algn="just">
              <a:buNone/>
            </a:pPr>
            <a:r>
              <a:rPr lang="en-US" sz="5000" dirty="0"/>
              <a:t>	</a:t>
            </a:r>
            <a:r>
              <a:rPr lang="en-US" sz="5000" dirty="0" smtClean="0"/>
              <a:t>To set an open door</a:t>
            </a:r>
          </a:p>
          <a:p>
            <a:pPr marL="0" indent="0" algn="just">
              <a:buNone/>
            </a:pPr>
            <a:r>
              <a:rPr lang="en-US" sz="5000" dirty="0"/>
              <a:t>	</a:t>
            </a:r>
            <a:r>
              <a:rPr lang="en-US" sz="5000" dirty="0" smtClean="0"/>
              <a:t>To make enemies submit</a:t>
            </a:r>
          </a:p>
          <a:p>
            <a:pPr marL="0" indent="0" algn="just">
              <a:buNone/>
            </a:pPr>
            <a:r>
              <a:rPr lang="en-US" sz="5000" dirty="0"/>
              <a:t>	</a:t>
            </a:r>
            <a:r>
              <a:rPr lang="en-US" sz="5000" dirty="0" smtClean="0"/>
              <a:t>To reward faithful service</a:t>
            </a:r>
          </a:p>
          <a:p>
            <a:pPr marL="0" indent="0" algn="just">
              <a:buNone/>
            </a:pPr>
            <a:endParaRPr lang="en-US" sz="5000" dirty="0"/>
          </a:p>
          <a:p>
            <a:pPr marL="0" indent="0" algn="just">
              <a:buNone/>
            </a:pPr>
            <a:endParaRPr lang="en-US" sz="5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00" y="5013291"/>
            <a:ext cx="5067300" cy="2178939"/>
          </a:xfrm>
          <a:prstGeom prst="rect">
            <a:avLst/>
          </a:prstGeom>
        </p:spPr>
      </p:pic>
    </p:spTree>
    <p:extLst>
      <p:ext uri="{BB962C8B-B14F-4D97-AF65-F5344CB8AC3E}">
        <p14:creationId xmlns:p14="http://schemas.microsoft.com/office/powerpoint/2010/main" val="54603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00" y="5013291"/>
            <a:ext cx="5067300" cy="2178939"/>
          </a:xfrm>
          <a:prstGeom prst="rect">
            <a:avLst/>
          </a:prstGeom>
        </p:spPr>
      </p:pic>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Each Part Doing Its Part</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5400" dirty="0" smtClean="0"/>
              <a:t>Ephesians 4:11-16</a:t>
            </a:r>
          </a:p>
          <a:p>
            <a:pPr marL="0" indent="0" algn="just">
              <a:buNone/>
            </a:pPr>
            <a:r>
              <a:rPr lang="en-US" sz="5400" dirty="0"/>
              <a:t>	</a:t>
            </a:r>
            <a:r>
              <a:rPr lang="en-US" sz="5400" dirty="0" smtClean="0"/>
              <a:t>Works within the church</a:t>
            </a:r>
          </a:p>
          <a:p>
            <a:pPr marL="0" indent="0" algn="just">
              <a:buNone/>
            </a:pPr>
            <a:r>
              <a:rPr lang="en-US" sz="5400" dirty="0"/>
              <a:t>	</a:t>
            </a:r>
            <a:r>
              <a:rPr lang="en-US" sz="5400" dirty="0" smtClean="0"/>
              <a:t>Equipping saints to service</a:t>
            </a:r>
          </a:p>
          <a:p>
            <a:pPr marL="0" indent="0" algn="just">
              <a:buNone/>
            </a:pPr>
            <a:r>
              <a:rPr lang="en-US" sz="5400" dirty="0"/>
              <a:t>	</a:t>
            </a:r>
            <a:r>
              <a:rPr lang="en-US" sz="5400" dirty="0" smtClean="0"/>
              <a:t>Perfecting the local church</a:t>
            </a:r>
          </a:p>
          <a:p>
            <a:pPr marL="0" indent="0" algn="just">
              <a:buNone/>
            </a:pPr>
            <a:r>
              <a:rPr lang="en-US" sz="5400" dirty="0"/>
              <a:t>	</a:t>
            </a:r>
            <a:r>
              <a:rPr lang="en-US" sz="5400" dirty="0" smtClean="0"/>
              <a:t>To create more workers</a:t>
            </a:r>
            <a:endParaRPr lang="en-US" sz="5400" dirty="0"/>
          </a:p>
        </p:txBody>
      </p:sp>
    </p:spTree>
    <p:extLst>
      <p:ext uri="{BB962C8B-B14F-4D97-AF65-F5344CB8AC3E}">
        <p14:creationId xmlns:p14="http://schemas.microsoft.com/office/powerpoint/2010/main" val="401742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effectLst>
                  <a:glow rad="228600">
                    <a:srgbClr val="000000"/>
                  </a:glow>
                </a:effectLst>
                <a:latin typeface="+mn-lt"/>
              </a:rPr>
              <a:t>What You Need to Know</a:t>
            </a:r>
            <a:endParaRPr lang="en-US" sz="8000" dirty="0">
              <a:effectLst>
                <a:glow rad="228600">
                  <a:srgbClr val="000000"/>
                </a:glow>
              </a:effectLst>
              <a:latin typeface="+mn-lt"/>
            </a:endParaRPr>
          </a:p>
        </p:txBody>
      </p:sp>
      <p:sp>
        <p:nvSpPr>
          <p:cNvPr id="3" name="Content Placeholder 2"/>
          <p:cNvSpPr>
            <a:spLocks noGrp="1"/>
          </p:cNvSpPr>
          <p:nvPr>
            <p:ph idx="1"/>
          </p:nvPr>
        </p:nvSpPr>
        <p:spPr>
          <a:xfrm>
            <a:off x="307497" y="1825624"/>
            <a:ext cx="11377401" cy="5109431"/>
          </a:xfrm>
        </p:spPr>
        <p:txBody>
          <a:bodyPr>
            <a:normAutofit/>
          </a:bodyPr>
          <a:lstStyle/>
          <a:p>
            <a:pPr marL="0" indent="0" algn="just">
              <a:buNone/>
            </a:pPr>
            <a:r>
              <a:rPr lang="en-US" sz="4800" dirty="0" smtClean="0"/>
              <a:t>A church succeeds by each member pulling</a:t>
            </a:r>
          </a:p>
          <a:p>
            <a:pPr marL="0" indent="0" algn="just">
              <a:buNone/>
            </a:pPr>
            <a:r>
              <a:rPr lang="en-US" sz="4800" dirty="0"/>
              <a:t>	</a:t>
            </a:r>
            <a:r>
              <a:rPr lang="en-US" sz="4800" dirty="0" smtClean="0"/>
              <a:t>What is your role?</a:t>
            </a:r>
          </a:p>
          <a:p>
            <a:pPr marL="0" indent="0" algn="just">
              <a:buNone/>
            </a:pPr>
            <a:r>
              <a:rPr lang="en-US" sz="4800" dirty="0"/>
              <a:t>	</a:t>
            </a:r>
            <a:r>
              <a:rPr lang="en-US" sz="4800" dirty="0" smtClean="0"/>
              <a:t>Are you encouraging others?</a:t>
            </a:r>
          </a:p>
          <a:p>
            <a:pPr marL="0" indent="0" algn="just">
              <a:buNone/>
            </a:pPr>
            <a:r>
              <a:rPr lang="en-US" sz="4800" dirty="0"/>
              <a:t>	</a:t>
            </a:r>
            <a:endParaRPr lang="en-US" sz="4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00" y="5013291"/>
            <a:ext cx="5067300" cy="2178939"/>
          </a:xfrm>
          <a:prstGeom prst="rect">
            <a:avLst/>
          </a:prstGeom>
        </p:spPr>
      </p:pic>
    </p:spTree>
    <p:extLst>
      <p:ext uri="{BB962C8B-B14F-4D97-AF65-F5344CB8AC3E}">
        <p14:creationId xmlns:p14="http://schemas.microsoft.com/office/powerpoint/2010/main" val="276907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effectLst>
                  <a:glow rad="228600">
                    <a:srgbClr val="000000"/>
                  </a:glow>
                </a:effectLst>
                <a:latin typeface="+mn-lt"/>
              </a:rPr>
              <a:t>What You Need to Know</a:t>
            </a:r>
            <a:endParaRPr lang="en-US" sz="8000" dirty="0">
              <a:effectLst>
                <a:glow rad="228600">
                  <a:srgbClr val="000000"/>
                </a:glow>
              </a:effectLst>
              <a:latin typeface="+mn-lt"/>
            </a:endParaRPr>
          </a:p>
        </p:txBody>
      </p:sp>
      <p:sp>
        <p:nvSpPr>
          <p:cNvPr id="3" name="Content Placeholder 2"/>
          <p:cNvSpPr>
            <a:spLocks noGrp="1"/>
          </p:cNvSpPr>
          <p:nvPr>
            <p:ph idx="1"/>
          </p:nvPr>
        </p:nvSpPr>
        <p:spPr>
          <a:xfrm>
            <a:off x="307497" y="1825624"/>
            <a:ext cx="11377401" cy="5109431"/>
          </a:xfrm>
        </p:spPr>
        <p:txBody>
          <a:bodyPr>
            <a:normAutofit/>
          </a:bodyPr>
          <a:lstStyle/>
          <a:p>
            <a:pPr marL="0" indent="0" algn="just">
              <a:buNone/>
            </a:pPr>
            <a:r>
              <a:rPr lang="en-US" sz="4800" dirty="0" smtClean="0"/>
              <a:t>A church succeeds by each member pulling</a:t>
            </a:r>
          </a:p>
          <a:p>
            <a:pPr marL="0" indent="0" algn="just">
              <a:buNone/>
            </a:pPr>
            <a:r>
              <a:rPr lang="en-US" sz="4800" dirty="0" smtClean="0"/>
              <a:t>A member succeeds by being anchored</a:t>
            </a:r>
          </a:p>
          <a:p>
            <a:pPr marL="0" indent="0" algn="just">
              <a:buNone/>
            </a:pPr>
            <a:r>
              <a:rPr lang="en-US" sz="4800" dirty="0"/>
              <a:t>	</a:t>
            </a:r>
            <a:r>
              <a:rPr lang="en-US" sz="4800" dirty="0" smtClean="0"/>
              <a:t>Unanchored members are not pulling</a:t>
            </a:r>
          </a:p>
          <a:p>
            <a:pPr marL="0" indent="0" algn="just">
              <a:buNone/>
            </a:pPr>
            <a:r>
              <a:rPr lang="en-US" sz="4800" dirty="0"/>
              <a:t>	</a:t>
            </a:r>
            <a:endParaRPr lang="en-US" sz="4800" dirty="0" smtClean="0"/>
          </a:p>
          <a:p>
            <a:pPr marL="0" indent="0" algn="just">
              <a:buNone/>
            </a:pPr>
            <a:r>
              <a:rPr lang="en-US" sz="4800" dirty="0"/>
              <a:t>	</a:t>
            </a:r>
            <a:endParaRPr lang="en-US" sz="4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00" y="5013291"/>
            <a:ext cx="5067300" cy="2178939"/>
          </a:xfrm>
          <a:prstGeom prst="rect">
            <a:avLst/>
          </a:prstGeom>
        </p:spPr>
      </p:pic>
    </p:spTree>
    <p:extLst>
      <p:ext uri="{BB962C8B-B14F-4D97-AF65-F5344CB8AC3E}">
        <p14:creationId xmlns:p14="http://schemas.microsoft.com/office/powerpoint/2010/main" val="46108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effectLst>
                  <a:glow rad="228600">
                    <a:srgbClr val="000000"/>
                  </a:glow>
                </a:effectLst>
                <a:latin typeface="+mn-lt"/>
              </a:rPr>
              <a:t>What You Need to Know</a:t>
            </a:r>
            <a:endParaRPr lang="en-US" sz="8000" dirty="0">
              <a:effectLst>
                <a:glow rad="228600">
                  <a:srgbClr val="000000"/>
                </a:glow>
              </a:effectLst>
              <a:latin typeface="+mn-lt"/>
            </a:endParaRPr>
          </a:p>
        </p:txBody>
      </p:sp>
      <p:sp>
        <p:nvSpPr>
          <p:cNvPr id="3" name="Content Placeholder 2"/>
          <p:cNvSpPr>
            <a:spLocks noGrp="1"/>
          </p:cNvSpPr>
          <p:nvPr>
            <p:ph idx="1"/>
          </p:nvPr>
        </p:nvSpPr>
        <p:spPr>
          <a:xfrm>
            <a:off x="307497" y="1825624"/>
            <a:ext cx="11377401" cy="5109431"/>
          </a:xfrm>
        </p:spPr>
        <p:txBody>
          <a:bodyPr>
            <a:normAutofit/>
          </a:bodyPr>
          <a:lstStyle/>
          <a:p>
            <a:pPr marL="0" indent="0" algn="just">
              <a:buNone/>
            </a:pPr>
            <a:r>
              <a:rPr lang="en-US" sz="4800" dirty="0" smtClean="0"/>
              <a:t>A church succeeds by each member pulling</a:t>
            </a:r>
          </a:p>
          <a:p>
            <a:pPr marL="0" indent="0" algn="just">
              <a:buNone/>
            </a:pPr>
            <a:r>
              <a:rPr lang="en-US" sz="4800" dirty="0" smtClean="0"/>
              <a:t>A member succeeds by being anchored</a:t>
            </a:r>
          </a:p>
          <a:p>
            <a:pPr marL="0" indent="0" algn="just">
              <a:buNone/>
            </a:pPr>
            <a:r>
              <a:rPr lang="en-US" sz="4800" dirty="0" smtClean="0"/>
              <a:t>Know the dangers of slipping </a:t>
            </a:r>
          </a:p>
          <a:p>
            <a:pPr marL="0" indent="0" algn="just">
              <a:buNone/>
            </a:pPr>
            <a:r>
              <a:rPr lang="en-US" sz="4800" dirty="0"/>
              <a:t>	</a:t>
            </a:r>
            <a:r>
              <a:rPr lang="en-US" sz="4800" dirty="0" smtClean="0"/>
              <a:t>The things that cause us to fall</a:t>
            </a:r>
          </a:p>
          <a:p>
            <a:pPr marL="0" indent="0" algn="just">
              <a:buNone/>
            </a:pPr>
            <a:r>
              <a:rPr lang="en-US" sz="4800" dirty="0"/>
              <a:t>	</a:t>
            </a:r>
            <a:r>
              <a:rPr lang="en-US" sz="4800" dirty="0" smtClean="0"/>
              <a:t>The impact it has on others</a:t>
            </a:r>
          </a:p>
          <a:p>
            <a:pPr marL="0" indent="0" algn="just">
              <a:buNone/>
            </a:pPr>
            <a:r>
              <a:rPr lang="en-US" sz="4800" dirty="0"/>
              <a:t>	</a:t>
            </a:r>
            <a:endParaRPr lang="en-US" sz="4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00" y="5013291"/>
            <a:ext cx="5067300" cy="2178939"/>
          </a:xfrm>
          <a:prstGeom prst="rect">
            <a:avLst/>
          </a:prstGeom>
        </p:spPr>
      </p:pic>
    </p:spTree>
    <p:extLst>
      <p:ext uri="{BB962C8B-B14F-4D97-AF65-F5344CB8AC3E}">
        <p14:creationId xmlns:p14="http://schemas.microsoft.com/office/powerpoint/2010/main" val="160561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effectLst>
                  <a:glow rad="228600">
                    <a:srgbClr val="000000"/>
                  </a:glow>
                </a:effectLst>
                <a:latin typeface="+mn-lt"/>
              </a:rPr>
              <a:t>What You Need to Know</a:t>
            </a:r>
            <a:endParaRPr lang="en-US" sz="8000" dirty="0">
              <a:effectLst>
                <a:glow rad="228600">
                  <a:srgbClr val="000000"/>
                </a:glow>
              </a:effectLst>
              <a:latin typeface="+mn-lt"/>
            </a:endParaRPr>
          </a:p>
        </p:txBody>
      </p:sp>
      <p:sp>
        <p:nvSpPr>
          <p:cNvPr id="3" name="Content Placeholder 2"/>
          <p:cNvSpPr>
            <a:spLocks noGrp="1"/>
          </p:cNvSpPr>
          <p:nvPr>
            <p:ph idx="1"/>
          </p:nvPr>
        </p:nvSpPr>
        <p:spPr>
          <a:xfrm>
            <a:off x="307497" y="1825624"/>
            <a:ext cx="11377401" cy="5109431"/>
          </a:xfrm>
        </p:spPr>
        <p:txBody>
          <a:bodyPr>
            <a:normAutofit/>
          </a:bodyPr>
          <a:lstStyle/>
          <a:p>
            <a:pPr marL="0" indent="0" algn="just">
              <a:buNone/>
            </a:pPr>
            <a:r>
              <a:rPr lang="en-US" sz="4800" dirty="0" smtClean="0"/>
              <a:t>As a congregation:</a:t>
            </a:r>
          </a:p>
          <a:p>
            <a:pPr marL="0" indent="0" algn="just">
              <a:buNone/>
            </a:pPr>
            <a:r>
              <a:rPr lang="en-US" sz="4800" dirty="0"/>
              <a:t>	</a:t>
            </a:r>
            <a:r>
              <a:rPr lang="en-US" sz="4800" dirty="0" smtClean="0"/>
              <a:t>We have fewer members</a:t>
            </a:r>
          </a:p>
          <a:p>
            <a:pPr marL="0" indent="0" algn="just">
              <a:buNone/>
            </a:pPr>
            <a:r>
              <a:rPr lang="en-US" sz="4800" dirty="0"/>
              <a:t>	</a:t>
            </a:r>
            <a:r>
              <a:rPr lang="en-US" sz="4800" dirty="0" smtClean="0"/>
              <a:t>We are Scripturally unorganized</a:t>
            </a:r>
          </a:p>
          <a:p>
            <a:pPr marL="0" indent="0" algn="just">
              <a:buNone/>
            </a:pPr>
            <a:r>
              <a:rPr lang="en-US" sz="4800" dirty="0" smtClean="0"/>
              <a:t>Are you rising to that challenge?</a:t>
            </a:r>
          </a:p>
          <a:p>
            <a:pPr marL="0" indent="0" algn="just">
              <a:buNone/>
            </a:pPr>
            <a:r>
              <a:rPr lang="en-US" sz="4800" dirty="0"/>
              <a:t>	</a:t>
            </a:r>
            <a:r>
              <a:rPr lang="en-US" sz="4800" dirty="0" smtClean="0"/>
              <a:t>We need more serving</a:t>
            </a:r>
          </a:p>
          <a:p>
            <a:pPr marL="0" indent="0" algn="just">
              <a:buNone/>
            </a:pPr>
            <a:r>
              <a:rPr lang="en-US" sz="4800" dirty="0"/>
              <a:t>	</a:t>
            </a:r>
            <a:r>
              <a:rPr lang="en-US" sz="4800" dirty="0" smtClean="0"/>
              <a:t>We need stronger support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00" y="5013291"/>
            <a:ext cx="5067300" cy="2178939"/>
          </a:xfrm>
          <a:prstGeom prst="rect">
            <a:avLst/>
          </a:prstGeom>
        </p:spPr>
      </p:pic>
    </p:spTree>
    <p:extLst>
      <p:ext uri="{BB962C8B-B14F-4D97-AF65-F5344CB8AC3E}">
        <p14:creationId xmlns:p14="http://schemas.microsoft.com/office/powerpoint/2010/main" val="220826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114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endParaRPr lang="en-US" sz="8000" dirty="0">
              <a:effectLst>
                <a:glow rad="228600">
                  <a:srgbClr val="000000"/>
                </a:glow>
              </a:effectLst>
              <a:latin typeface="+mn-lt"/>
            </a:endParaRPr>
          </a:p>
        </p:txBody>
      </p:sp>
      <p:pic>
        <p:nvPicPr>
          <p:cNvPr id="2050" name="Picture 2" descr="The “5 Step Plan” and the Gospel: Part 1 (of 5) | CALEB C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91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48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r>
              <a:rPr lang="en-US" sz="9900" dirty="0" smtClean="0">
                <a:effectLst>
                  <a:glow rad="228600">
                    <a:srgbClr val="000000"/>
                  </a:glow>
                </a:effectLst>
                <a:latin typeface="+mn-lt"/>
              </a:rPr>
              <a:t>   John 4</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407299" y="1690689"/>
            <a:ext cx="11203676" cy="5029424"/>
          </a:xfrm>
        </p:spPr>
        <p:txBody>
          <a:bodyPr>
            <a:normAutofit/>
          </a:bodyPr>
          <a:lstStyle/>
          <a:p>
            <a:pPr marL="0" indent="0" algn="just">
              <a:buNone/>
            </a:pPr>
            <a:r>
              <a:rPr lang="en-US" sz="5000" dirty="0" smtClean="0"/>
              <a:t>History of the Samaritans</a:t>
            </a:r>
          </a:p>
          <a:p>
            <a:pPr marL="0" indent="0" algn="just">
              <a:buNone/>
            </a:pPr>
            <a:r>
              <a:rPr lang="en-US" sz="5000" dirty="0"/>
              <a:t> </a:t>
            </a:r>
            <a:r>
              <a:rPr lang="en-US" sz="5000" dirty="0" smtClean="0"/>
              <a:t>	2 Kings 17:24-34</a:t>
            </a:r>
          </a:p>
          <a:p>
            <a:pPr marL="0" indent="0" algn="just">
              <a:buNone/>
            </a:pPr>
            <a:r>
              <a:rPr lang="en-US" sz="5000" i="1" dirty="0" smtClean="0"/>
              <a:t>	The </a:t>
            </a:r>
            <a:r>
              <a:rPr lang="en-US" sz="5000" i="1" dirty="0"/>
              <a:t>king of Assyria brought people </a:t>
            </a:r>
            <a:r>
              <a:rPr lang="en-US" sz="5000" i="1" dirty="0" smtClean="0"/>
              <a:t>	from Babylon</a:t>
            </a:r>
            <a:r>
              <a:rPr lang="en-US" sz="5000" i="1" dirty="0"/>
              <a:t>, </a:t>
            </a:r>
            <a:r>
              <a:rPr lang="en-US" sz="5000" i="1" dirty="0" err="1"/>
              <a:t>Cuthah</a:t>
            </a:r>
            <a:r>
              <a:rPr lang="en-US" sz="5000" i="1" dirty="0"/>
              <a:t>, Ava, </a:t>
            </a:r>
            <a:r>
              <a:rPr lang="en-US" sz="5000" i="1" dirty="0" err="1"/>
              <a:t>Hamath</a:t>
            </a:r>
            <a:r>
              <a:rPr lang="en-US" sz="5000" i="1" dirty="0"/>
              <a:t>, </a:t>
            </a:r>
            <a:r>
              <a:rPr lang="en-US" sz="5000" i="1" dirty="0" smtClean="0"/>
              <a:t>	and </a:t>
            </a:r>
            <a:r>
              <a:rPr lang="en-US" sz="5000" i="1" dirty="0"/>
              <a:t>from </a:t>
            </a:r>
            <a:r>
              <a:rPr lang="en-US" sz="5000" i="1" dirty="0" smtClean="0"/>
              <a:t>Sepharvaim</a:t>
            </a:r>
            <a:r>
              <a:rPr lang="en-US" sz="5000" i="1" dirty="0"/>
              <a:t>, and placed </a:t>
            </a:r>
            <a:r>
              <a:rPr lang="en-US" sz="5000" i="1" dirty="0" smtClean="0"/>
              <a:t>	them </a:t>
            </a:r>
            <a:r>
              <a:rPr lang="en-US" sz="5000" i="1" dirty="0"/>
              <a:t>in the </a:t>
            </a:r>
            <a:r>
              <a:rPr lang="en-US" sz="5000" i="1" dirty="0" smtClean="0"/>
              <a:t>cities </a:t>
            </a:r>
            <a:r>
              <a:rPr lang="en-US" sz="5000" i="1" dirty="0"/>
              <a:t>of </a:t>
            </a:r>
            <a:r>
              <a:rPr lang="en-US" sz="5000" i="1" dirty="0" smtClean="0"/>
              <a:t>Samaria </a:t>
            </a:r>
            <a:r>
              <a:rPr lang="en-US" sz="2400" dirty="0" smtClean="0"/>
              <a:t>(vs 24)</a:t>
            </a:r>
          </a:p>
        </p:txBody>
      </p:sp>
    </p:spTree>
    <p:extLst>
      <p:ext uri="{BB962C8B-B14F-4D97-AF65-F5344CB8AC3E}">
        <p14:creationId xmlns:p14="http://schemas.microsoft.com/office/powerpoint/2010/main" val="381499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r>
              <a:rPr lang="en-US" sz="9900" dirty="0" smtClean="0">
                <a:effectLst>
                  <a:glow rad="228600">
                    <a:srgbClr val="000000"/>
                  </a:glow>
                </a:effectLst>
                <a:latin typeface="+mn-lt"/>
              </a:rPr>
              <a:t>   John 4</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407298" y="1690688"/>
            <a:ext cx="11784701" cy="5167311"/>
          </a:xfrm>
        </p:spPr>
        <p:txBody>
          <a:bodyPr>
            <a:normAutofit/>
          </a:bodyPr>
          <a:lstStyle/>
          <a:p>
            <a:pPr marL="0" indent="0" algn="just">
              <a:buNone/>
            </a:pPr>
            <a:r>
              <a:rPr lang="en-US" sz="5000" dirty="0" smtClean="0"/>
              <a:t>History of the Samaritans</a:t>
            </a:r>
          </a:p>
          <a:p>
            <a:pPr marL="0" indent="0" algn="just">
              <a:buNone/>
            </a:pPr>
            <a:r>
              <a:rPr lang="en-US" sz="5000" dirty="0" smtClean="0"/>
              <a:t>  </a:t>
            </a:r>
            <a:r>
              <a:rPr lang="en-US" sz="4800" dirty="0" smtClean="0"/>
              <a:t>Darius III authorized a temple (c.370BC)</a:t>
            </a:r>
          </a:p>
          <a:p>
            <a:pPr marL="0" indent="0" algn="just">
              <a:buNone/>
            </a:pPr>
            <a:r>
              <a:rPr lang="en-US" sz="4800" dirty="0"/>
              <a:t>	</a:t>
            </a:r>
            <a:r>
              <a:rPr lang="en-US" sz="4800" dirty="0" smtClean="0"/>
              <a:t>Built on Mt. Gerizim </a:t>
            </a:r>
            <a:endParaRPr lang="en-US" sz="4800" dirty="0"/>
          </a:p>
          <a:p>
            <a:pPr marL="0" indent="0" algn="just">
              <a:buNone/>
            </a:pPr>
            <a:r>
              <a:rPr lang="en-US" sz="4800" dirty="0"/>
              <a:t> </a:t>
            </a:r>
            <a:r>
              <a:rPr lang="en-US" sz="4800" dirty="0" smtClean="0"/>
              <a:t> Jews destroyed the temple (128BC)</a:t>
            </a:r>
          </a:p>
          <a:p>
            <a:pPr marL="0" indent="0" algn="just">
              <a:buNone/>
            </a:pPr>
            <a:r>
              <a:rPr lang="en-US" sz="4800" dirty="0" smtClean="0"/>
              <a:t>  Romans built a temple on the site (c.120 AD)</a:t>
            </a:r>
            <a:endParaRPr lang="en-US" sz="5000" dirty="0" smtClean="0"/>
          </a:p>
        </p:txBody>
      </p:sp>
    </p:spTree>
    <p:extLst>
      <p:ext uri="{BB962C8B-B14F-4D97-AF65-F5344CB8AC3E}">
        <p14:creationId xmlns:p14="http://schemas.microsoft.com/office/powerpoint/2010/main" val="158827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arizim. Landschap langs de weg van Ramallah naar Nablus, Bestanddeelnr 255-556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198281"/>
            <a:ext cx="12192000" cy="121205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12192000" cy="1690688"/>
          </a:xfrm>
        </p:spPr>
        <p:txBody>
          <a:bodyPr>
            <a:noAutofit/>
          </a:bodyPr>
          <a:lstStyle/>
          <a:p>
            <a:r>
              <a:rPr lang="en-US" sz="9900" dirty="0" smtClean="0">
                <a:effectLst>
                  <a:glow rad="228600">
                    <a:srgbClr val="000000"/>
                  </a:glow>
                </a:effectLst>
                <a:latin typeface="+mn-lt"/>
              </a:rPr>
              <a:t>   </a:t>
            </a:r>
            <a:endParaRPr lang="en-US" sz="9900" dirty="0">
              <a:effectLst>
                <a:glow rad="228600">
                  <a:srgbClr val="000000"/>
                </a:glow>
              </a:effectLst>
              <a:latin typeface="+mn-lt"/>
            </a:endParaRPr>
          </a:p>
        </p:txBody>
      </p:sp>
    </p:spTree>
    <p:extLst>
      <p:ext uri="{BB962C8B-B14F-4D97-AF65-F5344CB8AC3E}">
        <p14:creationId xmlns:p14="http://schemas.microsoft.com/office/powerpoint/2010/main" val="237541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r>
              <a:rPr lang="en-US" sz="9900" dirty="0" smtClean="0">
                <a:effectLst>
                  <a:glow rad="228600">
                    <a:srgbClr val="000000"/>
                  </a:glow>
                </a:effectLst>
                <a:latin typeface="+mn-lt"/>
              </a:rPr>
              <a:t>   John 4</a:t>
            </a:r>
            <a:endParaRPr lang="en-US" sz="9900" dirty="0">
              <a:effectLst>
                <a:glow rad="228600">
                  <a:srgbClr val="000000"/>
                </a:glow>
              </a:effectLst>
              <a:latin typeface="+mn-lt"/>
            </a:endParaRPr>
          </a:p>
        </p:txBody>
      </p:sp>
      <p:pic>
        <p:nvPicPr>
          <p:cNvPr id="7172" name="Picture 4" descr="Mount Gerizim - ovedc - C 1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6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37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r>
              <a:rPr lang="en-US" sz="9900" dirty="0" smtClean="0">
                <a:effectLst>
                  <a:glow rad="228600">
                    <a:srgbClr val="000000"/>
                  </a:glow>
                </a:effectLst>
                <a:latin typeface="+mn-lt"/>
              </a:rPr>
              <a:t>   </a:t>
            </a:r>
            <a:endParaRPr lang="en-US" sz="9900" dirty="0">
              <a:effectLst>
                <a:glow rad="228600">
                  <a:srgbClr val="000000"/>
                </a:glow>
              </a:effectLst>
              <a:latin typeface="+mn-lt"/>
            </a:endParaRPr>
          </a:p>
        </p:txBody>
      </p:sp>
      <p:pic>
        <p:nvPicPr>
          <p:cNvPr id="5122" name="Picture 2" descr="https://upload.wikimedia.org/wikipedia/en/3/33/RomanGerizimcoin.jpe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23644" y="343693"/>
            <a:ext cx="6749256" cy="635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18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r>
              <a:rPr lang="en-US" sz="9900" dirty="0" smtClean="0">
                <a:effectLst>
                  <a:glow rad="228600">
                    <a:srgbClr val="000000"/>
                  </a:glow>
                </a:effectLst>
                <a:latin typeface="+mn-lt"/>
              </a:rPr>
              <a:t>   </a:t>
            </a:r>
            <a:endParaRPr lang="en-US" sz="9900" dirty="0">
              <a:effectLst>
                <a:glow rad="228600">
                  <a:srgbClr val="000000"/>
                </a:glow>
              </a:effectLst>
              <a:latin typeface="+mn-lt"/>
            </a:endParaRPr>
          </a:p>
        </p:txBody>
      </p:sp>
      <p:pic>
        <p:nvPicPr>
          <p:cNvPr id="9218" name="Picture 2" descr="Samaritans on Mount Gerizim during Passov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063133"/>
            <a:ext cx="12192000" cy="8092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9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John 4:1-6</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407299" y="1690689"/>
            <a:ext cx="11703836" cy="5029424"/>
          </a:xfrm>
        </p:spPr>
        <p:txBody>
          <a:bodyPr>
            <a:normAutofit/>
          </a:bodyPr>
          <a:lstStyle/>
          <a:p>
            <a:pPr marL="0" indent="0" algn="just">
              <a:buNone/>
            </a:pPr>
            <a:r>
              <a:rPr lang="en-US" sz="5000" dirty="0" smtClean="0"/>
              <a:t>Departure from Judea</a:t>
            </a:r>
          </a:p>
          <a:p>
            <a:pPr marL="0" indent="0" algn="just">
              <a:buNone/>
            </a:pPr>
            <a:endParaRPr lang="en-US" sz="5000" dirty="0" smtClean="0"/>
          </a:p>
          <a:p>
            <a:pPr marL="0" indent="0" algn="just">
              <a:buNone/>
            </a:pPr>
            <a:r>
              <a:rPr lang="en-US" sz="5000" dirty="0" smtClean="0"/>
              <a:t>Passage through Samaria</a:t>
            </a:r>
            <a:endParaRPr lang="en-US" sz="5000" dirty="0"/>
          </a:p>
          <a:p>
            <a:pPr marL="0" indent="0" algn="just">
              <a:buNone/>
            </a:pPr>
            <a:endParaRPr lang="en-US" sz="5000" dirty="0"/>
          </a:p>
          <a:p>
            <a:pPr marL="0" indent="0" algn="just">
              <a:buNone/>
            </a:pPr>
            <a:r>
              <a:rPr lang="en-US" sz="5000" dirty="0" smtClean="0"/>
              <a:t>Jacob’s well (Gen. 48:22)</a:t>
            </a:r>
          </a:p>
        </p:txBody>
      </p:sp>
    </p:spTree>
    <p:extLst>
      <p:ext uri="{BB962C8B-B14F-4D97-AF65-F5344CB8AC3E}">
        <p14:creationId xmlns:p14="http://schemas.microsoft.com/office/powerpoint/2010/main" val="136572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33531</TotalTime>
  <Words>1524</Words>
  <Application>Microsoft Office PowerPoint</Application>
  <PresentationFormat>Widescreen</PresentationFormat>
  <Paragraphs>176</Paragraphs>
  <Slides>28</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Bell MT</vt:lpstr>
      <vt:lpstr>Calibri</vt:lpstr>
      <vt:lpstr>Calibri Light</vt:lpstr>
      <vt:lpstr>system-ui</vt:lpstr>
      <vt:lpstr>Office Theme</vt:lpstr>
      <vt:lpstr>Welcome!</vt:lpstr>
      <vt:lpstr>   John 4</vt:lpstr>
      <vt:lpstr>   John 4</vt:lpstr>
      <vt:lpstr>   John 4</vt:lpstr>
      <vt:lpstr>   </vt:lpstr>
      <vt:lpstr>   John 4</vt:lpstr>
      <vt:lpstr>   </vt:lpstr>
      <vt:lpstr>   </vt:lpstr>
      <vt:lpstr>John 4:1-6</vt:lpstr>
      <vt:lpstr>   </vt:lpstr>
      <vt:lpstr>PowerPoint Presentation</vt:lpstr>
      <vt:lpstr>PowerPoint Presentation</vt:lpstr>
      <vt:lpstr>John 4:7-14</vt:lpstr>
      <vt:lpstr>Welcome!</vt:lpstr>
      <vt:lpstr>PowerPoint Presentation</vt:lpstr>
      <vt:lpstr>Tug of War</vt:lpstr>
      <vt:lpstr>Struggles of  the Local Church</vt:lpstr>
      <vt:lpstr>A Church in Smyrna</vt:lpstr>
      <vt:lpstr>A Church in Smyrna</vt:lpstr>
      <vt:lpstr>A Church in Philadelphia</vt:lpstr>
      <vt:lpstr>A Church in Philadelphia</vt:lpstr>
      <vt:lpstr>Each Part Doing Its Part</vt:lpstr>
      <vt:lpstr>What You Need to Know</vt:lpstr>
      <vt:lpstr>What You Need to Know</vt:lpstr>
      <vt:lpstr>What You Need to Know</vt:lpstr>
      <vt:lpstr>What You Need to Know</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BRIAN HAINES</dc:creator>
  <cp:lastModifiedBy>Microsoft account</cp:lastModifiedBy>
  <cp:revision>184</cp:revision>
  <dcterms:created xsi:type="dcterms:W3CDTF">2015-10-07T16:10:20Z</dcterms:created>
  <dcterms:modified xsi:type="dcterms:W3CDTF">2021-08-01T15:28:26Z</dcterms:modified>
</cp:coreProperties>
</file>